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A12DB8-82FB-46A7-8199-A8B87EEC80B5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BA0E6-778F-4A99-8417-C7CCBD0026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246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81210-032C-4FF2-8B51-FCAA4B1ECC28}" type="datetime1">
              <a:rPr lang="ru-RU" smtClean="0"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1AEED-3C05-4624-B4D3-31121836C482}" type="datetime1">
              <a:rPr lang="ru-RU" smtClean="0"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2A6C2-ED30-4FB9-AD99-271B8B2455EB}" type="datetime1">
              <a:rPr lang="ru-RU" smtClean="0"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57E6F-515C-4AD2-BE54-A8CB7E2732FD}" type="datetime1">
              <a:rPr lang="ru-RU" smtClean="0"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B0F5B-C26E-430F-BF32-FF79F4D5723B}" type="datetime1">
              <a:rPr lang="ru-RU" smtClean="0"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83B9A-AC45-4196-8609-84DAD84C0686}" type="datetime1">
              <a:rPr lang="ru-RU" smtClean="0"/>
              <a:t>15.10.2020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8D713-559F-4E6F-8B39-F10354B56215}" type="datetime1">
              <a:rPr lang="ru-RU" smtClean="0"/>
              <a:t>15.10.2020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9EC33-0148-4FBC-BBC6-A13E189944E9}" type="datetime1">
              <a:rPr lang="ru-RU" smtClean="0"/>
              <a:t>15.10.2020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BAE0E-C8EA-4FC7-846B-A49CB69D6777}" type="datetime1">
              <a:rPr lang="ru-RU" smtClean="0"/>
              <a:t>15.10.2020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CE105-A228-4F7A-8B27-954A1D0CC9F0}" type="datetime1">
              <a:rPr lang="ru-RU" smtClean="0"/>
              <a:t>15.10.2020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72D0E-DAE7-4335-96AA-4D10063DF486}" type="datetime1">
              <a:rPr lang="ru-RU" smtClean="0"/>
              <a:t>15.10.2020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EBBB5-B723-429E-9371-1FF22B00C65E}" type="datetime1">
              <a:rPr lang="ru-RU" smtClean="0"/>
              <a:t>15.10.2020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8002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ЛЕКЦИЯ 7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СРЕДСТВА ЗАЩИТЫ РАСТЕНИЙ ОТ </a:t>
            </a:r>
            <a:r>
              <a:rPr lang="ru-RU" b="1" dirty="0" smtClean="0"/>
              <a:t>БОЛЕЗНЕЙ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4608512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ВОПРОСЫ: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ФУНГИЦИДЫ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ДЛЯ ОБРАБОТКИ РАСТЕНИЙ В ПЕРИОД ВЕГЕТАЦИИ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КОНТАКТНЫЕ ФУНГИЦИДЫ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  <a:p>
            <a:pPr marL="971550" lvl="1" indent="-514350" algn="l">
              <a:buFont typeface="+mj-lt"/>
              <a:buAutoNum type="alphaLcPeriod"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Контактные фунгициды защитного действия</a:t>
            </a:r>
            <a:endParaRPr lang="ru-RU" sz="2400" dirty="0">
              <a:solidFill>
                <a:schemeClr val="bg2">
                  <a:lumMod val="25000"/>
                </a:schemeClr>
              </a:solidFill>
            </a:endParaRPr>
          </a:p>
          <a:p>
            <a:pPr marL="971550" lvl="1" indent="-514350" algn="l">
              <a:buFont typeface="+mj-lt"/>
              <a:buAutoNum type="alphaLcPeriod"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Контактные фунгициды искореняющего действия</a:t>
            </a:r>
            <a:endParaRPr lang="ru-RU" sz="2400" dirty="0">
              <a:solidFill>
                <a:schemeClr val="bg2">
                  <a:lumMod val="25000"/>
                </a:schemeClr>
              </a:solidFill>
            </a:endParaRPr>
          </a:p>
          <a:p>
            <a:pPr marL="971550" lvl="1" indent="-514350" algn="l">
              <a:buFont typeface="+mj-lt"/>
              <a:buAutoNum type="alphaLcPeriod"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Контактные фунгициды лечащего действия</a:t>
            </a:r>
            <a:endParaRPr lang="ru-RU" sz="2400" dirty="0">
              <a:solidFill>
                <a:schemeClr val="bg2">
                  <a:lumMod val="25000"/>
                </a:schemeClr>
              </a:solidFill>
            </a:endParaRPr>
          </a:p>
          <a:p>
            <a:pPr marL="971550" lvl="1" indent="-514350" algn="l">
              <a:buFont typeface="+mj-lt"/>
              <a:buAutoNum type="alphaLcPeriod"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Контактные фунгициды других групп</a:t>
            </a:r>
            <a:endParaRPr lang="ru-RU" sz="2400" dirty="0">
              <a:solidFill>
                <a:schemeClr val="bg2">
                  <a:lumMod val="25000"/>
                </a:schemeClr>
              </a:solidFill>
            </a:endParaRPr>
          </a:p>
          <a:p>
            <a:pPr marL="514350" lvl="0" indent="-514350" algn="l">
              <a:buFont typeface="+mj-lt"/>
              <a:buAutoNum type="arabicPeriod"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СИСТЕМНЫЕ ФУНГИЦИДЫ</a:t>
            </a:r>
          </a:p>
          <a:p>
            <a:pPr marL="971550" lvl="1" indent="-514350" algn="l">
              <a:buFont typeface="+mj-lt"/>
              <a:buAutoNum type="alphaLcParenR"/>
            </a:pP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Морфолины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Фениламиды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Бензимидазолы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  <a:p>
            <a:pPr marL="971550" lvl="1" indent="-514350" algn="l">
              <a:buFont typeface="+mj-lt"/>
              <a:buAutoNum type="alphaLcParenR"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Ингибиторы синтеза стеринов 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  <a:p>
            <a:pPr algn="l"/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А) Ингибиторы С-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деметилирования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Азолы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  <a:p>
            <a:pPr algn="l"/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Б)Ингибиторы нескольких реакций процесса синтеза стеринов (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MSI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)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b="1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8885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chemeClr val="tx2">
                    <a:lumMod val="25000"/>
                  </a:schemeClr>
                </a:solidFill>
              </a:rPr>
              <a:t>Фунгициды </a:t>
            </a:r>
            <a:r>
              <a:rPr lang="ru-RU" sz="2400" b="1" dirty="0" err="1" smtClean="0">
                <a:solidFill>
                  <a:schemeClr val="tx2">
                    <a:lumMod val="25000"/>
                  </a:schemeClr>
                </a:solidFill>
              </a:rPr>
              <a:t>стробилуринового</a:t>
            </a:r>
            <a:r>
              <a:rPr lang="ru-RU" sz="2400" b="1" dirty="0" smtClean="0">
                <a:solidFill>
                  <a:schemeClr val="tx2">
                    <a:lumMod val="25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tx2">
                    <a:lumMod val="25000"/>
                  </a:schemeClr>
                </a:solidFill>
              </a:rPr>
              <a:t>типа по механизму действия</a:t>
            </a:r>
            <a:r>
              <a:rPr lang="ru-RU" sz="2400" dirty="0">
                <a:solidFill>
                  <a:schemeClr val="tx2">
                    <a:lumMod val="25000"/>
                  </a:schemeClr>
                </a:solidFill>
              </a:rPr>
              <a:t>. </a:t>
            </a:r>
            <a:r>
              <a:rPr lang="ru-RU" sz="2400" b="1" dirty="0" err="1" smtClean="0">
                <a:solidFill>
                  <a:schemeClr val="tx2">
                    <a:lumMod val="25000"/>
                  </a:schemeClr>
                </a:solidFill>
              </a:rPr>
              <a:t>Оксизолидиндионы</a:t>
            </a:r>
            <a:endParaRPr lang="ru-RU" sz="3200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19261"/>
            <a:ext cx="8928992" cy="2149699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К </a:t>
            </a:r>
            <a:r>
              <a:rPr lang="ru-RU" sz="2400" dirty="0"/>
              <a:t>веществам этой группы относится </a:t>
            </a:r>
            <a:r>
              <a:rPr lang="ru-RU" sz="2400" dirty="0" err="1"/>
              <a:t>фамоксадон</a:t>
            </a:r>
            <a:r>
              <a:rPr lang="ru-RU" sz="2400" dirty="0"/>
              <a:t>.</a:t>
            </a:r>
          </a:p>
          <a:p>
            <a:r>
              <a:rPr lang="ru-RU" sz="2400" b="1" dirty="0" err="1"/>
              <a:t>Фамоксадон</a:t>
            </a:r>
            <a:r>
              <a:rPr lang="ru-RU" sz="2400" b="1" dirty="0"/>
              <a:t> </a:t>
            </a:r>
            <a:r>
              <a:rPr lang="ru-RU" sz="2400" dirty="0"/>
              <a:t>является контактным фунгицидом защитного и лечащего </a:t>
            </a:r>
            <a:r>
              <a:rPr lang="ru-RU" sz="2400" dirty="0" smtClean="0"/>
              <a:t>действия. </a:t>
            </a:r>
            <a:r>
              <a:rPr lang="ru-RU" sz="2400" dirty="0" err="1" smtClean="0"/>
              <a:t>Малоопасен</a:t>
            </a:r>
            <a:r>
              <a:rPr lang="ru-RU" sz="2400" dirty="0" smtClean="0"/>
              <a:t> для человека, без </a:t>
            </a:r>
            <a:r>
              <a:rPr lang="ru-RU" sz="2400" dirty="0"/>
              <a:t>отри­цательных хронических эффектов. Практически неопасен для </a:t>
            </a:r>
            <a:r>
              <a:rPr lang="ru-RU" sz="2400" dirty="0" err="1"/>
              <a:t>агроценозов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239105"/>
            <a:ext cx="849694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25000"/>
                  </a:schemeClr>
                </a:solidFill>
              </a:rPr>
              <a:t>4.4. Контактные фунгициды других групп</a:t>
            </a:r>
            <a:endParaRPr lang="ru-RU" sz="2800" dirty="0">
              <a:solidFill>
                <a:schemeClr val="tx2">
                  <a:lumMod val="25000"/>
                </a:schemeClr>
              </a:solidFill>
            </a:endParaRPr>
          </a:p>
          <a:p>
            <a:r>
              <a:rPr lang="ru-RU" sz="2400" b="1" dirty="0" err="1"/>
              <a:t>Дитианон</a:t>
            </a:r>
            <a:r>
              <a:rPr lang="ru-RU" sz="2400" b="1" dirty="0"/>
              <a:t>. </a:t>
            </a:r>
            <a:r>
              <a:rPr lang="ru-RU" sz="2400" dirty="0"/>
              <a:t>Это вещество из группы хинонов относится к средне-стойким соединениям, разрушающимся в щелочной среде</a:t>
            </a:r>
            <a:r>
              <a:rPr lang="ru-RU" sz="2400" dirty="0" smtClean="0"/>
              <a:t>. </a:t>
            </a:r>
            <a:r>
              <a:rPr lang="ru-RU" sz="2400" dirty="0" err="1" smtClean="0"/>
              <a:t>Дитианон</a:t>
            </a:r>
            <a:r>
              <a:rPr lang="ru-RU" sz="2400" dirty="0" smtClean="0"/>
              <a:t> </a:t>
            </a:r>
            <a:r>
              <a:rPr lang="ru-RU" sz="2400" dirty="0"/>
              <a:t>является контактным фунгицидом с защитным и леча­щим </a:t>
            </a:r>
            <a:r>
              <a:rPr lang="ru-RU" sz="2400" dirty="0" smtClean="0"/>
              <a:t>действием. Относится </a:t>
            </a:r>
            <a:r>
              <a:rPr lang="ru-RU" sz="2400" dirty="0"/>
              <a:t>к малоопасным по оральной и накожной токсич­ности веществам и умеренно опасным по ингаляционной токсичности</a:t>
            </a:r>
            <a:r>
              <a:rPr lang="ru-RU" sz="2400" dirty="0" smtClean="0"/>
              <a:t>. Вещество </a:t>
            </a:r>
            <a:r>
              <a:rPr lang="ru-RU" sz="2400" dirty="0" err="1"/>
              <a:t>малоопасно</a:t>
            </a:r>
            <a:r>
              <a:rPr lang="ru-RU" sz="2400" dirty="0"/>
              <a:t> для полезных организмов и несущественно загрязняет почву и водоемы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402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2">
                    <a:lumMod val="25000"/>
                  </a:schemeClr>
                </a:solidFill>
              </a:rPr>
              <a:t>СИСТЕМНЫЕ </a:t>
            </a:r>
            <a:r>
              <a:rPr lang="ru-RU" b="1" dirty="0" smtClean="0">
                <a:solidFill>
                  <a:schemeClr val="tx2">
                    <a:lumMod val="25000"/>
                  </a:schemeClr>
                </a:solidFill>
              </a:rPr>
              <a:t>ФУНГИЦИДЫ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>
            <a:normAutofit fontScale="77500" lnSpcReduction="20000"/>
          </a:bodyPr>
          <a:lstStyle/>
          <a:p>
            <a:pPr marL="0" indent="447675">
              <a:buNone/>
            </a:pPr>
            <a:r>
              <a:rPr lang="ru-RU" dirty="0"/>
              <a:t>Системные фунгициды начали применяться с конца 1960-х годов, когда во всем мире на проблемы зашиты окружающей среды стали об­ращать все большее внимание. </a:t>
            </a:r>
            <a:r>
              <a:rPr lang="ru-RU" dirty="0" smtClean="0"/>
              <a:t>Системные фунгициды отличаются </a:t>
            </a:r>
            <a:r>
              <a:rPr lang="ru-RU" dirty="0"/>
              <a:t>длительным периодом защитного действия (до 6 недель). Технология их применения может быть более гибкой, чем контактных фунгицидов, что связано со способностью системных фунгицидов действовать на патоген в различные стадии его развития.</a:t>
            </a:r>
          </a:p>
          <a:p>
            <a:pPr marL="0" indent="447675">
              <a:buNone/>
            </a:pP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По 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чувствительности патогенов к фунгицидам выделяют препа­раты против возбудителей ложной мучнистой росы, настоящей муч­нистой росы и других болезней, а также препараты специфического действия, эффективные в борьбе с возбудителями отдельных заболе­ваний, таких как парша яблони и груши, ржавчина зерновых культур, </a:t>
            </a:r>
            <a:r>
              <a:rPr lang="ru-RU" dirty="0" err="1">
                <a:solidFill>
                  <a:schemeClr val="tx2">
                    <a:lumMod val="25000"/>
                  </a:schemeClr>
                </a:solidFill>
              </a:rPr>
              <a:t>пирикуляриоз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 риса или серая гниль винограда, земляники.</a:t>
            </a:r>
          </a:p>
          <a:p>
            <a:pPr marL="0" indent="447675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311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552728"/>
          </a:xfrm>
        </p:spPr>
        <p:txBody>
          <a:bodyPr>
            <a:normAutofit fontScale="70000" lnSpcReduction="20000"/>
          </a:bodyPr>
          <a:lstStyle/>
          <a:p>
            <a:pPr marL="0" indent="361950">
              <a:buNone/>
            </a:pPr>
            <a:r>
              <a:rPr lang="ru-RU" b="1" dirty="0" err="1"/>
              <a:t>Фениламиды</a:t>
            </a:r>
            <a:endParaRPr lang="ru-RU" b="1" dirty="0"/>
          </a:p>
          <a:p>
            <a:pPr marL="0" indent="447675">
              <a:buNone/>
            </a:pPr>
            <a:r>
              <a:rPr lang="ru-RU" dirty="0" err="1"/>
              <a:t>Фениламиды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оксадиксил</a:t>
            </a:r>
            <a:r>
              <a:rPr lang="ru-RU" dirty="0" smtClean="0"/>
              <a:t>, </a:t>
            </a:r>
            <a:r>
              <a:rPr lang="ru-RU" dirty="0" err="1" smtClean="0"/>
              <a:t>металаксил</a:t>
            </a:r>
            <a:r>
              <a:rPr lang="ru-RU" dirty="0" smtClean="0"/>
              <a:t>) </a:t>
            </a:r>
            <a:r>
              <a:rPr lang="ru-RU" dirty="0" smtClean="0"/>
              <a:t>являются </a:t>
            </a:r>
            <a:r>
              <a:rPr lang="ru-RU" dirty="0"/>
              <a:t>системными фунгицидами защитного, ис­кореняющего и лечащего действия со специфической активностью против </a:t>
            </a:r>
            <a:r>
              <a:rPr lang="ru-RU" dirty="0" smtClean="0"/>
              <a:t>оомицетов.</a:t>
            </a:r>
          </a:p>
          <a:p>
            <a:pPr marL="0" indent="447675">
              <a:buNone/>
            </a:pPr>
            <a:r>
              <a:rPr lang="ru-RU" i="1" dirty="0">
                <a:solidFill>
                  <a:schemeClr val="tx2">
                    <a:lumMod val="25000"/>
                  </a:schemeClr>
                </a:solidFill>
              </a:rPr>
              <a:t>Отрицательным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 свойством </a:t>
            </a:r>
            <a:r>
              <a:rPr lang="ru-RU" dirty="0" err="1">
                <a:solidFill>
                  <a:schemeClr val="tx2">
                    <a:lumMod val="25000"/>
                  </a:schemeClr>
                </a:solidFill>
              </a:rPr>
              <a:t>фениламидов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 является быстрое разви­тие </a:t>
            </a:r>
            <a:r>
              <a:rPr lang="ru-RU" i="1" dirty="0">
                <a:solidFill>
                  <a:schemeClr val="tx2">
                    <a:lumMod val="25000"/>
                  </a:schemeClr>
                </a:solidFill>
              </a:rPr>
              <a:t>приобретенной резистентности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 в популяции патогена с нараста­ющим из года в 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год. 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После прекращения использования пре­паратов этот уровень снижается, но вновь резко возрастает с возобновлением обработок. </a:t>
            </a:r>
            <a:endParaRPr lang="ru-RU" dirty="0" smtClean="0">
              <a:solidFill>
                <a:schemeClr val="tx2">
                  <a:lumMod val="25000"/>
                </a:schemeClr>
              </a:solidFill>
            </a:endParaRPr>
          </a:p>
          <a:p>
            <a:pPr marL="0" indent="447675">
              <a:buNone/>
            </a:pPr>
            <a:r>
              <a:rPr lang="ru-RU" dirty="0" smtClean="0"/>
              <a:t>Соединения </a:t>
            </a:r>
            <a:r>
              <a:rPr lang="ru-RU" dirty="0"/>
              <a:t>этой группы относятся к умеренно или малоопасным по оральной и накожной токсичности веществам и умеренно опасным по ингаляционной токсичности. Они не раздражают кожу и слизистые обо­лочки глаз и не обладают отрицательными хроническими эффектами.</a:t>
            </a:r>
          </a:p>
          <a:p>
            <a:pPr marL="0" indent="447675">
              <a:buNone/>
            </a:pPr>
            <a:r>
              <a:rPr lang="ru-RU" dirty="0" err="1">
                <a:solidFill>
                  <a:schemeClr val="tx2">
                    <a:lumMod val="25000"/>
                  </a:schemeClr>
                </a:solidFill>
              </a:rPr>
              <a:t>Фениламиды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 нетоксичны для пчел и других полезных животных и обладают низкой способностью к </a:t>
            </a:r>
            <a:r>
              <a:rPr lang="ru-RU" dirty="0" err="1">
                <a:solidFill>
                  <a:schemeClr val="tx2">
                    <a:lumMod val="25000"/>
                  </a:schemeClr>
                </a:solidFill>
              </a:rPr>
              <a:t>биокумуляции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. При попадании в воду могут достаточно долго сохранятся и создавать опасность загряз­нения питьевой воды. В почве они медленно разрушаются с периодом полураспада (ДТ</a:t>
            </a:r>
            <a:r>
              <a:rPr lang="ru-RU" baseline="-25000" dirty="0">
                <a:solidFill>
                  <a:schemeClr val="tx2">
                    <a:lumMod val="25000"/>
                  </a:schemeClr>
                </a:solidFill>
              </a:rPr>
              <a:t>5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о) — 1,5 — 3 месяца.</a:t>
            </a:r>
          </a:p>
          <a:p>
            <a:pPr marL="0" indent="447675">
              <a:buNone/>
            </a:pPr>
            <a:r>
              <a:rPr lang="ru-RU" dirty="0" smtClean="0"/>
              <a:t>Препараты Протон, </a:t>
            </a:r>
            <a:r>
              <a:rPr lang="ru-RU" dirty="0" err="1" smtClean="0"/>
              <a:t>Хлорошанс</a:t>
            </a:r>
            <a:r>
              <a:rPr lang="ru-RU" dirty="0" smtClean="0"/>
              <a:t> др.</a:t>
            </a:r>
          </a:p>
          <a:p>
            <a:pPr marL="0" indent="447675">
              <a:buNone/>
            </a:pPr>
            <a:r>
              <a:rPr lang="ru-RU" dirty="0"/>
              <a:t>	</a:t>
            </a:r>
            <a:r>
              <a:rPr lang="ru-RU" dirty="0" smtClean="0"/>
              <a:t>	Бенефис, </a:t>
            </a:r>
            <a:r>
              <a:rPr lang="ru-RU" dirty="0" err="1" smtClean="0"/>
              <a:t>Металаксил</a:t>
            </a:r>
            <a:r>
              <a:rPr lang="ru-RU" dirty="0" smtClean="0"/>
              <a:t> и др.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600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Бензимидазолы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76064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Вещества этой группы относятся к умеренно или малоопасным по оральной, накожной и ингаляционной токсичности. Они не раздража­ют кожу и слизистые оболочки глаз, но при длительном контакте могут вызывать дерматиты кожи, особенно </a:t>
            </a:r>
            <a:r>
              <a:rPr lang="ru-RU" dirty="0" err="1" smtClean="0"/>
              <a:t>беномил</a:t>
            </a:r>
            <a:r>
              <a:rPr lang="ru-RU" dirty="0" smtClean="0"/>
              <a:t> (</a:t>
            </a:r>
            <a:r>
              <a:rPr lang="ru-RU" dirty="0" err="1" smtClean="0"/>
              <a:t>Фундазол</a:t>
            </a:r>
            <a:r>
              <a:rPr lang="ru-RU" dirty="0" smtClean="0"/>
              <a:t>). </a:t>
            </a:r>
            <a:r>
              <a:rPr lang="ru-RU" dirty="0"/>
              <a:t>В силу своего специфи­ческого действия на процесс деления хромосом эти фунгициды в боль­ших дозах вызывают хромосомные изменения клеток млекопитающих. Следствием такого эффекта могут быть увеличение встречаемости опухолей печени, появление признаков репродуктивной токсичности и нарушение протекания цикла беременности.</a:t>
            </a:r>
          </a:p>
          <a:p>
            <a:r>
              <a:rPr lang="ru-RU" dirty="0" err="1"/>
              <a:t>Бензимидазолы</a:t>
            </a:r>
            <a:r>
              <a:rPr lang="ru-RU" dirty="0"/>
              <a:t> </a:t>
            </a:r>
            <a:r>
              <a:rPr lang="ru-RU" dirty="0" err="1"/>
              <a:t>малотоксичны</a:t>
            </a:r>
            <a:r>
              <a:rPr lang="ru-RU" dirty="0"/>
              <a:t> для пчел и других полезных живот­ных и обладают низкой способностью к </a:t>
            </a:r>
            <a:r>
              <a:rPr lang="ru-RU" dirty="0" err="1"/>
              <a:t>биокумуляции</a:t>
            </a:r>
            <a:r>
              <a:rPr lang="ru-RU" dirty="0"/>
              <a:t>. При попада­нии в воду могут достаточно долго сохраняться и поступать в питьевую воду. В почве они медленно разрушаются (ДТ</a:t>
            </a:r>
            <a:r>
              <a:rPr lang="ru-RU" baseline="-25000" dirty="0"/>
              <a:t>5</a:t>
            </a:r>
            <a:r>
              <a:rPr lang="ru-RU" dirty="0"/>
              <a:t>о </a:t>
            </a:r>
            <a:r>
              <a:rPr lang="ru-RU" dirty="0" err="1"/>
              <a:t>карбендазима</a:t>
            </a:r>
            <a:r>
              <a:rPr lang="ru-RU" dirty="0"/>
              <a:t> более 6 месяцев). Наиболее стойким веществом является </a:t>
            </a:r>
            <a:r>
              <a:rPr lang="ru-RU" dirty="0" err="1" smtClean="0"/>
              <a:t>карбендазим</a:t>
            </a:r>
            <a:r>
              <a:rPr lang="ru-RU" dirty="0" smtClean="0"/>
              <a:t> (</a:t>
            </a:r>
            <a:r>
              <a:rPr lang="ru-RU" dirty="0" err="1" smtClean="0"/>
              <a:t>Колфуго</a:t>
            </a:r>
            <a:r>
              <a:rPr lang="ru-RU" dirty="0" smtClean="0"/>
              <a:t> супер), </a:t>
            </a:r>
            <a:r>
              <a:rPr lang="ru-RU" dirty="0"/>
              <a:t>а на­именее </a:t>
            </a:r>
            <a:r>
              <a:rPr lang="ru-RU" dirty="0" smtClean="0"/>
              <a:t>стойким </a:t>
            </a:r>
            <a:r>
              <a:rPr lang="ru-RU" dirty="0" err="1" smtClean="0"/>
              <a:t>тиабендазол</a:t>
            </a:r>
            <a:r>
              <a:rPr lang="ru-RU" dirty="0" smtClean="0"/>
              <a:t> (</a:t>
            </a:r>
            <a:r>
              <a:rPr lang="ru-RU" dirty="0" err="1" smtClean="0"/>
              <a:t>Винцит</a:t>
            </a:r>
            <a:r>
              <a:rPr lang="ru-RU" dirty="0" smtClean="0"/>
              <a:t>).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090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sz="2800" b="1" spc="-10" dirty="0">
                <a:solidFill>
                  <a:schemeClr val="tx2">
                    <a:lumMod val="25000"/>
                  </a:schemeClr>
                </a:solidFill>
                <a:latin typeface="Times New Roman"/>
                <a:ea typeface="Arial Unicode MS"/>
              </a:rPr>
              <a:t>Ингибиторы синтеза </a:t>
            </a:r>
            <a:r>
              <a:rPr lang="ru-RU" sz="2800" b="1" spc="-10" dirty="0" smtClean="0">
                <a:solidFill>
                  <a:schemeClr val="tx2">
                    <a:lumMod val="25000"/>
                  </a:schemeClr>
                </a:solidFill>
                <a:latin typeface="Times New Roman"/>
                <a:ea typeface="Arial Unicode MS"/>
              </a:rPr>
              <a:t>стеринов</a:t>
            </a:r>
            <a:endParaRPr lang="ru-RU" sz="2800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7606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В этот класс фунгицидов объединены вещества различных химических </a:t>
            </a:r>
            <a:r>
              <a:rPr lang="ru-RU" dirty="0" smtClean="0"/>
              <a:t>групп.</a:t>
            </a:r>
          </a:p>
          <a:p>
            <a:pPr marL="0" indent="0" algn="ctr">
              <a:buNone/>
            </a:pPr>
            <a:r>
              <a:rPr lang="ru-RU" b="1" dirty="0" err="1" smtClean="0">
                <a:solidFill>
                  <a:schemeClr val="tx2">
                    <a:lumMod val="25000"/>
                  </a:schemeClr>
                </a:solidFill>
              </a:rPr>
              <a:t>Азолы</a:t>
            </a:r>
            <a:endParaRPr lang="ru-RU" b="1" dirty="0" smtClean="0">
              <a:solidFill>
                <a:schemeClr val="tx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ru-RU" dirty="0"/>
              <a:t>Вещества этой группы, за немногим исключением, относятся к ма­лоопасным по оральной, накожной токсичности и умеренно опасным по ингаляционной токсичности. Они не раздражают кожу и слизистые оболочки глаз.</a:t>
            </a:r>
          </a:p>
          <a:p>
            <a:pPr marL="0" indent="0">
              <a:buNone/>
            </a:pPr>
            <a:r>
              <a:rPr lang="ru-RU" dirty="0" err="1"/>
              <a:t>Азолы</a:t>
            </a:r>
            <a:r>
              <a:rPr lang="ru-RU" dirty="0"/>
              <a:t> </a:t>
            </a:r>
            <a:r>
              <a:rPr lang="ru-RU" dirty="0" err="1"/>
              <a:t>малотоксичны</a:t>
            </a:r>
            <a:r>
              <a:rPr lang="ru-RU" dirty="0"/>
              <a:t> для пчел и других полезных животных и об­ладают низкой способностью к </a:t>
            </a:r>
            <a:r>
              <a:rPr lang="ru-RU" dirty="0" err="1"/>
              <a:t>биокумуляции</a:t>
            </a:r>
            <a:r>
              <a:rPr lang="ru-RU" dirty="0"/>
              <a:t>. При попадании в воду могут достаточно долго сохраняться и загрязнять питьевую воду. В почве они медленно разрушаются (ДТ</a:t>
            </a:r>
            <a:r>
              <a:rPr lang="ru-RU" baseline="-25000" dirty="0"/>
              <a:t>5</a:t>
            </a:r>
            <a:r>
              <a:rPr lang="ru-RU" dirty="0"/>
              <a:t>о более 3 месяцев). Однако опасность загрязнения грунтовых вод невелика из-за малых норм рас­хода веществ и сильной сорбции почвой.</a:t>
            </a:r>
          </a:p>
          <a:p>
            <a:pPr marL="0" indent="0" algn="ctr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751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/>
          <a:lstStyle/>
          <a:p>
            <a:r>
              <a:rPr lang="ru-RU" dirty="0" err="1" smtClean="0"/>
              <a:t>Азолы</a:t>
            </a:r>
            <a:r>
              <a:rPr lang="ru-RU" dirty="0" smtClean="0"/>
              <a:t> представлены следующими действующими веществами:</a:t>
            </a:r>
          </a:p>
          <a:p>
            <a:r>
              <a:rPr lang="ru-RU" b="1" i="1" dirty="0" err="1" smtClean="0"/>
              <a:t>Триазолы</a:t>
            </a:r>
            <a:r>
              <a:rPr lang="ru-RU" b="1" i="1" dirty="0"/>
              <a:t> </a:t>
            </a:r>
            <a:r>
              <a:rPr lang="ru-RU" b="1" i="1" dirty="0" smtClean="0"/>
              <a:t>(</a:t>
            </a:r>
            <a:r>
              <a:rPr lang="ru-RU" b="1" dirty="0" err="1" smtClean="0"/>
              <a:t>Ципроконазол</a:t>
            </a:r>
            <a:r>
              <a:rPr lang="ru-RU" b="1" dirty="0" smtClean="0"/>
              <a:t>, </a:t>
            </a:r>
            <a:r>
              <a:rPr lang="ru-RU" b="1" dirty="0" err="1" smtClean="0"/>
              <a:t>Эпоксиконазол</a:t>
            </a:r>
            <a:r>
              <a:rPr lang="ru-RU" b="1" dirty="0" smtClean="0"/>
              <a:t>, </a:t>
            </a:r>
            <a:r>
              <a:rPr lang="ru-RU" b="1" dirty="0" err="1" smtClean="0"/>
              <a:t>Флутриафол</a:t>
            </a:r>
            <a:r>
              <a:rPr lang="ru-RU" b="1" dirty="0" smtClean="0"/>
              <a:t>,</a:t>
            </a:r>
            <a:r>
              <a:rPr lang="ru-RU" b="1" dirty="0" smtClean="0"/>
              <a:t> </a:t>
            </a:r>
            <a:r>
              <a:rPr lang="ru-RU" b="1" dirty="0" err="1" smtClean="0"/>
              <a:t>Пенконазол</a:t>
            </a:r>
            <a:r>
              <a:rPr lang="ru-RU" dirty="0" smtClean="0"/>
              <a:t>, </a:t>
            </a:r>
            <a:r>
              <a:rPr lang="ru-RU" b="1" dirty="0" err="1" smtClean="0"/>
              <a:t>Пропиконазол</a:t>
            </a:r>
            <a:r>
              <a:rPr lang="ru-RU" b="1" dirty="0" smtClean="0"/>
              <a:t>, </a:t>
            </a:r>
            <a:r>
              <a:rPr lang="ru-RU" b="1" dirty="0" err="1" smtClean="0"/>
              <a:t>Дифеноконазол</a:t>
            </a:r>
            <a:r>
              <a:rPr lang="ru-RU" b="1" dirty="0" smtClean="0"/>
              <a:t>, </a:t>
            </a:r>
            <a:r>
              <a:rPr lang="ru-RU" b="1" dirty="0" err="1" smtClean="0"/>
              <a:t>Тетраконазол</a:t>
            </a:r>
            <a:r>
              <a:rPr lang="ru-RU" b="1" dirty="0" smtClean="0"/>
              <a:t>, </a:t>
            </a:r>
            <a:r>
              <a:rPr lang="ru-RU" b="1" dirty="0" err="1" smtClean="0"/>
              <a:t>Тритиконазол</a:t>
            </a:r>
            <a:r>
              <a:rPr lang="ru-RU" b="1" dirty="0" smtClean="0"/>
              <a:t>);</a:t>
            </a:r>
          </a:p>
          <a:p>
            <a:endParaRPr lang="ru-RU" dirty="0"/>
          </a:p>
          <a:p>
            <a:r>
              <a:rPr lang="ru-RU" b="1" dirty="0" smtClean="0"/>
              <a:t>Представители - </a:t>
            </a:r>
            <a:r>
              <a:rPr lang="ru-RU" b="1" dirty="0" err="1" smtClean="0"/>
              <a:t>Импакт</a:t>
            </a:r>
            <a:r>
              <a:rPr lang="ru-RU" b="1" dirty="0" smtClean="0"/>
              <a:t>, Топаз, </a:t>
            </a:r>
            <a:r>
              <a:rPr lang="ru-RU" b="1" dirty="0" err="1" smtClean="0"/>
              <a:t>Тилт</a:t>
            </a:r>
            <a:r>
              <a:rPr lang="ru-RU" b="1" dirty="0" smtClean="0"/>
              <a:t> и др.</a:t>
            </a:r>
          </a:p>
          <a:p>
            <a:pPr marL="0" indent="0">
              <a:buNone/>
            </a:pPr>
            <a:r>
              <a:rPr lang="ru-RU" b="1" dirty="0"/>
              <a:t>Классы опасности</a:t>
            </a:r>
            <a:r>
              <a:rPr lang="ru-RU" dirty="0"/>
              <a:t>. </a:t>
            </a:r>
            <a:r>
              <a:rPr lang="ru-RU" dirty="0" smtClean="0"/>
              <a:t>2 </a:t>
            </a:r>
            <a:r>
              <a:rPr lang="ru-RU" dirty="0"/>
              <a:t>и 3 классам опасности для человека и 3 классу опасности для пчел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0973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100" b="1" dirty="0">
                <a:solidFill>
                  <a:schemeClr val="tx2">
                    <a:lumMod val="25000"/>
                  </a:schemeClr>
                </a:solidFill>
              </a:rPr>
              <a:t>Ингибиторы нескольких реакций процесса синтеза стеринов (</a:t>
            </a:r>
            <a:r>
              <a:rPr lang="en-US" sz="3100" b="1" dirty="0">
                <a:solidFill>
                  <a:schemeClr val="tx2">
                    <a:lumMod val="25000"/>
                  </a:schemeClr>
                </a:solidFill>
              </a:rPr>
              <a:t>MSI</a:t>
            </a:r>
            <a:r>
              <a:rPr lang="ru-RU" sz="3100" b="1" dirty="0" smtClean="0">
                <a:solidFill>
                  <a:schemeClr val="tx2">
                    <a:lumMod val="25000"/>
                  </a:schemeClr>
                </a:solidFill>
              </a:rPr>
              <a:t>). </a:t>
            </a:r>
            <a:r>
              <a:rPr lang="ru-RU" sz="3100" b="1" dirty="0" err="1" smtClean="0">
                <a:solidFill>
                  <a:schemeClr val="tx2">
                    <a:lumMod val="25000"/>
                  </a:schemeClr>
                </a:solidFill>
              </a:rPr>
              <a:t>Морфолины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340768"/>
            <a:ext cx="8856984" cy="532859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Морфолины</a:t>
            </a:r>
            <a:r>
              <a:rPr lang="ru-RU" dirty="0"/>
              <a:t> являются одной из первых групп ингибиторов синте­за стеринов. </a:t>
            </a:r>
            <a:r>
              <a:rPr lang="ru-RU" dirty="0" smtClean="0"/>
              <a:t>Они высоко­эффективны </a:t>
            </a:r>
            <a:r>
              <a:rPr lang="ru-RU" dirty="0"/>
              <a:t>против мучнистой росы, всех видов ржавчины зерновых культур, но менее активен против септориоза. </a:t>
            </a:r>
            <a:r>
              <a:rPr lang="ru-RU" dirty="0" smtClean="0"/>
              <a:t>Умеренно опасны </a:t>
            </a:r>
            <a:r>
              <a:rPr lang="ru-RU" dirty="0"/>
              <a:t>для экосистем и человека. </a:t>
            </a:r>
          </a:p>
          <a:p>
            <a:r>
              <a:rPr lang="ru-RU" b="1" dirty="0" err="1">
                <a:solidFill>
                  <a:schemeClr val="tx2">
                    <a:lumMod val="25000"/>
                  </a:schemeClr>
                </a:solidFill>
              </a:rPr>
              <a:t>Спироксамин</a:t>
            </a:r>
            <a:r>
              <a:rPr lang="ru-RU" b="1" dirty="0">
                <a:solidFill>
                  <a:schemeClr val="tx2">
                    <a:lumMod val="2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25000"/>
                  </a:schemeClr>
                </a:solidFill>
              </a:rPr>
              <a:t>(</a:t>
            </a:r>
            <a:r>
              <a:rPr lang="ru-RU" b="1" dirty="0" err="1" smtClean="0">
                <a:solidFill>
                  <a:schemeClr val="tx2">
                    <a:lumMod val="25000"/>
                  </a:schemeClr>
                </a:solidFill>
              </a:rPr>
              <a:t>Инпу</a:t>
            </a:r>
            <a:r>
              <a:rPr lang="ru-RU" b="1" dirty="0" err="1" smtClean="0">
                <a:solidFill>
                  <a:schemeClr val="tx2">
                    <a:lumMod val="25000"/>
                  </a:schemeClr>
                </a:solidFill>
              </a:rPr>
              <a:t>т</a:t>
            </a:r>
            <a:r>
              <a:rPr lang="ru-RU" b="1" dirty="0" smtClean="0">
                <a:solidFill>
                  <a:schemeClr val="tx2">
                    <a:lumMod val="25000"/>
                  </a:schemeClr>
                </a:solidFill>
              </a:rPr>
              <a:t>, </a:t>
            </a:r>
            <a:r>
              <a:rPr lang="ru-RU" b="1" dirty="0" err="1" smtClean="0">
                <a:solidFill>
                  <a:schemeClr val="tx2">
                    <a:lumMod val="25000"/>
                  </a:schemeClr>
                </a:solidFill>
              </a:rPr>
              <a:t>Солигор</a:t>
            </a:r>
            <a:r>
              <a:rPr lang="ru-RU" b="1" dirty="0" smtClean="0">
                <a:solidFill>
                  <a:schemeClr val="tx2">
                    <a:lumMod val="25000"/>
                  </a:schemeClr>
                </a:solidFill>
              </a:rPr>
              <a:t>)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— 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относительно новый системный фунгицид.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</a:rPr>
              <a:t>Спироксамин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 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относится ко 2 классу опасности для человека по ин­галяционной токсичности, способен вызывать раздражение кожи и слизистых оболочек глаз. Токсичен для водных организмов, в почве относительно стабилен (ДТ</a:t>
            </a:r>
            <a:r>
              <a:rPr lang="ru-RU" baseline="-25000" dirty="0">
                <a:solidFill>
                  <a:schemeClr val="tx2">
                    <a:lumMod val="25000"/>
                  </a:schemeClr>
                </a:solidFill>
              </a:rPr>
              <a:t>5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о = 35 — 64 дня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).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00486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820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1. ФУНГИЦИДЫ 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</a:rPr>
              <a:t>ДЛЯ ОБРАБОТКИ РАСТЕНИЙ В ПЕРИОД 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</a:rPr>
              <a:t>ВЕГЕТАЦИИ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1584176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Препараты, применяемые для обработки растений в период ве­гетации, можно разделить на две группы: </a:t>
            </a:r>
            <a:r>
              <a:rPr lang="ru-RU" u="sng" dirty="0">
                <a:solidFill>
                  <a:srgbClr val="C00000"/>
                </a:solidFill>
              </a:rPr>
              <a:t>контактного действия и системного действия.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3862789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  <a:r>
              <a:rPr lang="ru-RU" dirty="0" smtClean="0"/>
              <a:t>	Одна </a:t>
            </a:r>
            <a:r>
              <a:rPr lang="ru-RU" dirty="0"/>
              <a:t>из особенностей использования контактных фунгицидов на вегетирующих растениях — многократность обработок — 2—6 и более.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339752" y="3140968"/>
            <a:ext cx="43706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Контактные фунгициды.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4710043"/>
            <a:ext cx="82089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	Это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обусловлено тем, что большинство применяемых препа­ратов характеризуется контактным непродолжительным действием, которое определяется сохранением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токсиканта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на обработанной по­верхности в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фунгицидных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дозах и обычно составляет 5—25 дней. Следовательно, чтобы обеспечить надежную защиту растений в пе­риод вегетации, обработки фунгицидами следует систематически повторять.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20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490066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accent1">
                    <a:lumMod val="50000"/>
                  </a:schemeClr>
                </a:solidFill>
              </a:rPr>
              <a:t>4.1. Контактные фунгициды защитного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действия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48680"/>
            <a:ext cx="8856984" cy="619268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b="1" dirty="0"/>
              <a:t>Производные дитиокарбаминовой </a:t>
            </a:r>
            <a:r>
              <a:rPr lang="ru-RU" b="1" dirty="0" smtClean="0"/>
              <a:t>кислоты</a:t>
            </a:r>
          </a:p>
          <a:p>
            <a:r>
              <a:rPr lang="ru-RU" b="1" i="1" dirty="0" err="1"/>
              <a:t>Диметилдитиокарбаматы</a:t>
            </a:r>
            <a:r>
              <a:rPr lang="ru-RU" b="1" i="1" dirty="0"/>
              <a:t>. </a:t>
            </a:r>
            <a:r>
              <a:rPr lang="ru-RU" dirty="0"/>
              <a:t>Вещества этого класса обладают хоро­шими </a:t>
            </a:r>
            <a:r>
              <a:rPr lang="ru-RU" dirty="0" err="1"/>
              <a:t>фунгицидными</a:t>
            </a:r>
            <a:r>
              <a:rPr lang="ru-RU" dirty="0"/>
              <a:t> свойствами. Однако из-за значительной стой­кости и неблагоприятных токсикологических свойств их использова­ние в сельском хозяйстве ограничено. В России находит применение только одно действующее вещество — тирам.</a:t>
            </a:r>
          </a:p>
          <a:p>
            <a:r>
              <a:rPr lang="ru-RU" b="1" dirty="0">
                <a:solidFill>
                  <a:schemeClr val="tx2">
                    <a:lumMod val="25000"/>
                  </a:schemeClr>
                </a:solidFill>
              </a:rPr>
              <a:t>Тирам (ТМТД). 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Полное название вещества — </a:t>
            </a:r>
            <a:r>
              <a:rPr lang="ru-RU" dirty="0" err="1">
                <a:solidFill>
                  <a:schemeClr val="tx2">
                    <a:lumMod val="25000"/>
                  </a:schemeClr>
                </a:solidFill>
              </a:rPr>
              <a:t>тетраметилтиурам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 дисульфид.</a:t>
            </a:r>
          </a:p>
          <a:p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Тирам 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относится к умеренно опасным (3 класс гигиенической классификации).</a:t>
            </a:r>
          </a:p>
          <a:p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В растениях и почве тирам разлагается до более токсичных и более опасных метаболитов: </a:t>
            </a:r>
            <a:r>
              <a:rPr lang="ru-RU" dirty="0" err="1">
                <a:solidFill>
                  <a:schemeClr val="tx2">
                    <a:lumMod val="25000"/>
                  </a:schemeClr>
                </a:solidFill>
              </a:rPr>
              <a:t>тетраметилмоносульфида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 и </a:t>
            </a:r>
            <a:r>
              <a:rPr lang="ru-RU" dirty="0" err="1">
                <a:solidFill>
                  <a:schemeClr val="tx2">
                    <a:lumMod val="25000"/>
                  </a:schemeClr>
                </a:solidFill>
              </a:rPr>
              <a:t>тетраметилтиомочевины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.</a:t>
            </a:r>
          </a:p>
          <a:p>
            <a:r>
              <a:rPr lang="ru-RU" dirty="0"/>
              <a:t>Из-за неблагоприятных токсикологических свойств </a:t>
            </a:r>
            <a:r>
              <a:rPr lang="ru-RU" dirty="0" err="1"/>
              <a:t>тирама</a:t>
            </a:r>
            <a:r>
              <a:rPr lang="ru-RU" dirty="0"/>
              <a:t> и зна­чительной его сохранности в воде (ДТ</a:t>
            </a:r>
            <a:r>
              <a:rPr lang="ru-RU" baseline="-25000" dirty="0"/>
              <a:t>50</a:t>
            </a:r>
            <a:r>
              <a:rPr lang="ru-RU" dirty="0"/>
              <a:t> = 46,7 дней при рН = 7,0) пре­параты на его основе в России применяются только для обработки се­мян и семенного материала. Длительная сохранность </a:t>
            </a:r>
            <a:r>
              <a:rPr lang="ru-RU" dirty="0" err="1"/>
              <a:t>тирама</a:t>
            </a:r>
            <a:r>
              <a:rPr lang="ru-RU" dirty="0"/>
              <a:t> в кислых и нейтральных почвах обеспечивает защиту высеянных семян от почвенной инфекции на до­статочно долгое время (1 — 1,5 месяцев).</a:t>
            </a:r>
          </a:p>
          <a:p>
            <a:pPr marL="0" indent="0" algn="ctr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35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/>
              <a:t>Этиленбисдитиокарбаматы</a:t>
            </a:r>
            <a:r>
              <a:rPr lang="ru-RU" b="1" dirty="0"/>
              <a:t> </a:t>
            </a:r>
            <a:r>
              <a:rPr lang="ru-RU" dirty="0"/>
              <a:t>— это большая группа фунгицидов, малоопасных для че­ловека. Однако в хронических экспериментах в относительно высоких дозах они вызывают нарушение функций щитовидной железы, печени и нервной системы у лабораторных животных. </a:t>
            </a:r>
          </a:p>
          <a:p>
            <a:r>
              <a:rPr lang="ru-RU" dirty="0"/>
              <a:t>В настоящее время наибольшее распространение получили следу­ющие соединения этой группы: </a:t>
            </a:r>
            <a:r>
              <a:rPr lang="ru-RU" dirty="0" err="1"/>
              <a:t>манкоцеб</a:t>
            </a:r>
            <a:r>
              <a:rPr lang="ru-RU" dirty="0"/>
              <a:t>, </a:t>
            </a:r>
            <a:r>
              <a:rPr lang="ru-RU" dirty="0" err="1"/>
              <a:t>цинеб</a:t>
            </a:r>
            <a:r>
              <a:rPr lang="ru-RU" dirty="0"/>
              <a:t> и </a:t>
            </a:r>
            <a:r>
              <a:rPr lang="ru-RU" dirty="0" err="1"/>
              <a:t>метирам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 err="1" smtClean="0">
                <a:solidFill>
                  <a:schemeClr val="tx2">
                    <a:lumMod val="25000"/>
                  </a:schemeClr>
                </a:solidFill>
              </a:rPr>
              <a:t>Манкоцеб</a:t>
            </a:r>
            <a:r>
              <a:rPr lang="ru-RU" b="1" dirty="0" smtClean="0">
                <a:solidFill>
                  <a:schemeClr val="tx2">
                    <a:lumMod val="25000"/>
                  </a:schemeClr>
                </a:solidFill>
              </a:rPr>
              <a:t>. 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В 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России зарегистрировано несколько препаратов — смачиваю­щихся порошков — на основе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</a:rPr>
              <a:t>манкоцеба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 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(</a:t>
            </a:r>
            <a:r>
              <a:rPr lang="ru-RU" dirty="0" err="1">
                <a:solidFill>
                  <a:schemeClr val="tx2">
                    <a:lumMod val="25000"/>
                  </a:schemeClr>
                </a:solidFill>
              </a:rPr>
              <a:t>дитан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 М-45, </a:t>
            </a:r>
            <a:r>
              <a:rPr lang="ru-RU" dirty="0" err="1">
                <a:solidFill>
                  <a:schemeClr val="tx2">
                    <a:lumMod val="25000"/>
                  </a:schemeClr>
                </a:solidFill>
              </a:rPr>
              <a:t>пеннкоцеб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). </a:t>
            </a:r>
            <a:endParaRPr lang="ru-RU" dirty="0" smtClean="0">
              <a:solidFill>
                <a:schemeClr val="tx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ru-RU" b="1" dirty="0" err="1" smtClean="0"/>
              <a:t>Цинеб</a:t>
            </a:r>
            <a:r>
              <a:rPr lang="ru-RU" b="1" dirty="0"/>
              <a:t>. </a:t>
            </a:r>
            <a:r>
              <a:rPr lang="ru-RU" dirty="0" smtClean="0"/>
              <a:t>Препарат </a:t>
            </a:r>
            <a:r>
              <a:rPr lang="ru-RU" dirty="0"/>
              <a:t>— </a:t>
            </a:r>
            <a:r>
              <a:rPr lang="ru-RU" dirty="0" err="1"/>
              <a:t>цихом</a:t>
            </a:r>
            <a:r>
              <a:rPr lang="ru-RU" dirty="0"/>
              <a:t> — на основе </a:t>
            </a:r>
            <a:r>
              <a:rPr lang="ru-RU" dirty="0" err="1"/>
              <a:t>хлорокиси</a:t>
            </a:r>
            <a:r>
              <a:rPr lang="ru-RU" dirty="0"/>
              <a:t> меди и </a:t>
            </a:r>
            <a:r>
              <a:rPr lang="ru-RU" dirty="0" err="1"/>
              <a:t>цинеба</a:t>
            </a:r>
            <a:r>
              <a:rPr lang="ru-RU" dirty="0"/>
              <a:t> (570 + + 150 г/кг), который менее </a:t>
            </a:r>
            <a:r>
              <a:rPr lang="ru-RU" dirty="0" err="1"/>
              <a:t>фитотоксичен</a:t>
            </a:r>
            <a:r>
              <a:rPr lang="ru-RU" dirty="0"/>
              <a:t> для растений, чем препа­раты меди, и содержит меньшее количество действующих веществ. </a:t>
            </a:r>
            <a:endParaRPr lang="ru-RU" dirty="0" smtClean="0"/>
          </a:p>
          <a:p>
            <a:pPr marL="0" indent="0">
              <a:buNone/>
            </a:pPr>
            <a:r>
              <a:rPr lang="ru-RU" b="1" dirty="0" err="1" smtClean="0">
                <a:solidFill>
                  <a:schemeClr val="tx2">
                    <a:lumMod val="25000"/>
                  </a:schemeClr>
                </a:solidFill>
              </a:rPr>
              <a:t>Метирам</a:t>
            </a:r>
            <a:r>
              <a:rPr lang="ru-RU" b="1" dirty="0">
                <a:solidFill>
                  <a:schemeClr val="tx2">
                    <a:lumMod val="25000"/>
                  </a:schemeClr>
                </a:solidFill>
              </a:rPr>
              <a:t>. 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В 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России 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зарегистрированы препарат 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полирам в виде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</a:rPr>
              <a:t>воднодиспергируемых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 гранул. 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049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tx2">
                    <a:lumMod val="25000"/>
                  </a:schemeClr>
                </a:solidFill>
              </a:rPr>
              <a:t>Неорганические соединения </a:t>
            </a:r>
            <a:r>
              <a:rPr lang="ru-RU" sz="3600" b="1" dirty="0" smtClean="0">
                <a:solidFill>
                  <a:schemeClr val="tx2">
                    <a:lumMod val="25000"/>
                  </a:schemeClr>
                </a:solidFill>
              </a:rPr>
              <a:t>меди</a:t>
            </a:r>
            <a:endParaRPr lang="ru-RU" sz="3600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760640"/>
          </a:xfrm>
        </p:spPr>
        <p:txBody>
          <a:bodyPr>
            <a:normAutofit fontScale="92500" lnSpcReduction="10000"/>
          </a:bodyPr>
          <a:lstStyle/>
          <a:p>
            <a:pPr marL="0" indent="447675">
              <a:buNone/>
            </a:pPr>
            <a:r>
              <a:rPr lang="ru-RU" dirty="0"/>
              <a:t>Фунгициды на основе солей меди уже более 100 лет применяются для защиты виноградников, плодовых и овощных культур от болез­ней, вызываемых </a:t>
            </a:r>
            <a:r>
              <a:rPr lang="ru-RU" dirty="0" err="1"/>
              <a:t>ложномучнисторосяными</a:t>
            </a:r>
            <a:r>
              <a:rPr lang="ru-RU" dirty="0"/>
              <a:t> грибами. </a:t>
            </a:r>
            <a:r>
              <a:rPr lang="ru-RU" dirty="0" smtClean="0"/>
              <a:t>В </a:t>
            </a:r>
            <a:r>
              <a:rPr lang="ru-RU" dirty="0"/>
              <a:t>настоящее время препараты этой группы являются неотъемлемой частью систем применения фунгицидов, направленных на предотвращение и подав­ление приобретенной резистентности патогенов к системным </a:t>
            </a:r>
            <a:r>
              <a:rPr lang="ru-RU" dirty="0" err="1"/>
              <a:t>фунгицидным</a:t>
            </a:r>
            <a:r>
              <a:rPr lang="ru-RU" dirty="0"/>
              <a:t> соединениям.</a:t>
            </a:r>
          </a:p>
          <a:p>
            <a:pPr marL="0" indent="447675">
              <a:buNone/>
            </a:pP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</a:rPr>
              <a:t>Фитотоксичность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 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препаратов меди зависит от концентрации меди в растворе на поверхности растений и способности листьев и стеблей погло­щать ее ионы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20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Фенилпирролы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76064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/>
              <a:t>Флудиоксонил</a:t>
            </a:r>
            <a:r>
              <a:rPr lang="ru-RU" b="1" dirty="0"/>
              <a:t> </a:t>
            </a:r>
            <a:r>
              <a:rPr lang="ru-RU" dirty="0"/>
              <a:t>— относительно стойкое вещество, однако оно мо­жет быстро разрушаться в процессе </a:t>
            </a:r>
            <a:r>
              <a:rPr lang="ru-RU" dirty="0" smtClean="0"/>
              <a:t>фотолиза</a:t>
            </a:r>
            <a:r>
              <a:rPr lang="ru-RU" dirty="0" smtClean="0"/>
              <a:t>. Срок </a:t>
            </a:r>
            <a:r>
              <a:rPr lang="ru-RU" dirty="0"/>
              <a:t>защитного действия определяется стой­костью вещества в конкретной почве и достигает 30 дней.</a:t>
            </a:r>
          </a:p>
          <a:p>
            <a:r>
              <a:rPr lang="ru-RU" dirty="0" err="1"/>
              <a:t>Флудиоксонил</a:t>
            </a:r>
            <a:r>
              <a:rPr lang="ru-RU" dirty="0"/>
              <a:t> относится к малоопасным по оральной и накожной токсичности веществам и умеренно опасным по ингаляционной ток­сичности. При попадании на слизистые оболочки дыхательных путей и глаз не вызывает их раздражения. Отрицательных хронических эф­фектов не выявлено.</a:t>
            </a:r>
          </a:p>
          <a:p>
            <a:r>
              <a:rPr lang="ru-RU" dirty="0"/>
              <a:t>Он не оказывает токсического действия на защищаемое растение и полезные организмы, но отличается средней стойкостью в почве.</a:t>
            </a:r>
          </a:p>
          <a:p>
            <a:r>
              <a:rPr lang="ru-RU" dirty="0"/>
              <a:t>В России зарегистрированы два препарата на основе </a:t>
            </a:r>
            <a:r>
              <a:rPr lang="ru-RU" dirty="0" err="1"/>
              <a:t>флудиоксонила</a:t>
            </a:r>
            <a:r>
              <a:rPr lang="ru-RU" dirty="0"/>
              <a:t>: максим, КС (25 г/л) </a:t>
            </a:r>
            <a:r>
              <a:rPr lang="ru-RU" dirty="0" smtClean="0"/>
              <a:t>и максим </a:t>
            </a:r>
            <a:r>
              <a:rPr lang="ru-RU" dirty="0" err="1" smtClean="0"/>
              <a:t>голд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174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116632"/>
            <a:ext cx="9073008" cy="674136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b="1" strike="sngStrike" dirty="0"/>
              <a:t>Сульфамиды</a:t>
            </a:r>
            <a:endParaRPr lang="ru-RU" strike="sngStrike" dirty="0"/>
          </a:p>
          <a:p>
            <a:pPr marL="0" indent="447675">
              <a:buNone/>
            </a:pPr>
            <a:r>
              <a:rPr lang="ru-RU" b="1" strike="sngStrike" dirty="0" err="1" smtClean="0"/>
              <a:t>Толилфлуанид</a:t>
            </a:r>
            <a:r>
              <a:rPr lang="ru-RU" b="1" strike="sngStrike" dirty="0" smtClean="0"/>
              <a:t> - </a:t>
            </a:r>
            <a:r>
              <a:rPr lang="ru-RU" strike="sngStrike" dirty="0" smtClean="0"/>
              <a:t>это </a:t>
            </a:r>
            <a:r>
              <a:rPr lang="ru-RU" strike="sngStrike" dirty="0"/>
              <a:t>контактный фунгицид защитного действия, обладающий неспецифичным действием на ферменты участ­вующие в дыхании. </a:t>
            </a:r>
            <a:r>
              <a:rPr lang="ru-RU" strike="sngStrike" dirty="0" smtClean="0"/>
              <a:t>Имеет  среднюю </a:t>
            </a:r>
            <a:r>
              <a:rPr lang="ru-RU" strike="sngStrike" dirty="0"/>
              <a:t>токсичность для пчел позволяют применять препарат в фазе </a:t>
            </a:r>
            <a:r>
              <a:rPr lang="ru-RU" strike="sngStrike" dirty="0" err="1"/>
              <a:t>бутонизации</a:t>
            </a:r>
            <a:r>
              <a:rPr lang="ru-RU" strike="sngStrike" dirty="0"/>
              <a:t> земляники.</a:t>
            </a:r>
          </a:p>
          <a:p>
            <a:pPr marL="0" indent="447675">
              <a:buNone/>
            </a:pPr>
            <a:r>
              <a:rPr lang="ru-RU" strike="sngStrike" dirty="0"/>
              <a:t>В России на основе </a:t>
            </a:r>
            <a:r>
              <a:rPr lang="ru-RU" strike="sngStrike" dirty="0" err="1"/>
              <a:t>толилфлуанида</a:t>
            </a:r>
            <a:r>
              <a:rPr lang="ru-RU" strike="sngStrike" dirty="0"/>
              <a:t> зарегистрирован препарат </a:t>
            </a:r>
            <a:r>
              <a:rPr lang="ru-RU" b="1" strike="sngStrike" dirty="0" err="1"/>
              <a:t>эупарен</a:t>
            </a:r>
            <a:r>
              <a:rPr lang="ru-RU" b="1" strike="sngStrike" dirty="0"/>
              <a:t> мульти, ВДГ (500 г/кг). </a:t>
            </a:r>
            <a:r>
              <a:rPr lang="ru-RU" strike="sngStrike" dirty="0"/>
              <a:t>Он рекомендован для применения в се­мечковых садах против парши и мучнистой росы (до 4 обработок), начи­ная с зеленого конуса, через 10 - 15 дней; на виноградниках против муч­нистой росы и серой гнили (до 4 обработок); на огурце и томате защищенного грунта и землянике против серой гнили (до 3 обработок) при норме расхода 1,5 — 3 кг/га. Срок защитного действия — 10 — 12 дней.</a:t>
            </a:r>
          </a:p>
          <a:p>
            <a:pPr marL="0" indent="0" algn="ctr">
              <a:buNone/>
            </a:pPr>
            <a:r>
              <a:rPr lang="ru-RU" b="1" dirty="0" err="1" smtClean="0">
                <a:solidFill>
                  <a:schemeClr val="bg1">
                    <a:lumMod val="25000"/>
                  </a:schemeClr>
                </a:solidFill>
              </a:rPr>
              <a:t>Хлорнитрилы</a:t>
            </a:r>
            <a:endParaRPr lang="ru-RU" dirty="0">
              <a:solidFill>
                <a:schemeClr val="bg1">
                  <a:lumMod val="25000"/>
                </a:schemeClr>
              </a:solidFill>
            </a:endParaRPr>
          </a:p>
          <a:p>
            <a:pPr marL="0" indent="447675">
              <a:buNone/>
            </a:pPr>
            <a:r>
              <a:rPr lang="ru-RU" b="1" dirty="0" err="1">
                <a:solidFill>
                  <a:schemeClr val="bg1">
                    <a:lumMod val="25000"/>
                  </a:schemeClr>
                </a:solidFill>
              </a:rPr>
              <a:t>Хлороталонил</a:t>
            </a:r>
            <a:r>
              <a:rPr lang="ru-RU" b="1" dirty="0">
                <a:solidFill>
                  <a:schemeClr val="bg1">
                    <a:lumMod val="25000"/>
                  </a:schemeClr>
                </a:solidFill>
              </a:rPr>
              <a:t> </a:t>
            </a:r>
            <a:r>
              <a:rPr lang="ru-RU" dirty="0">
                <a:solidFill>
                  <a:schemeClr val="bg1">
                    <a:lumMod val="25000"/>
                  </a:schemeClr>
                </a:solidFill>
              </a:rPr>
              <a:t>является термически, фото- и </a:t>
            </a:r>
            <a:r>
              <a:rPr lang="ru-RU" dirty="0" err="1">
                <a:solidFill>
                  <a:schemeClr val="bg1">
                    <a:lumMod val="25000"/>
                  </a:schemeClr>
                </a:solidFill>
              </a:rPr>
              <a:t>гидролитически</a:t>
            </a:r>
            <a:r>
              <a:rPr lang="ru-RU" dirty="0">
                <a:solidFill>
                  <a:schemeClr val="bg1">
                    <a:lumMod val="25000"/>
                  </a:schemeClr>
                </a:solidFill>
              </a:rPr>
              <a:t> ста­бильным, разрушается только при рН выше 9,0, поэтому долго сохра­няется на обработанных поверхностях</a:t>
            </a:r>
            <a:r>
              <a:rPr lang="ru-RU" dirty="0" smtClean="0">
                <a:solidFill>
                  <a:schemeClr val="bg1">
                    <a:lumMod val="25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bg1">
                    <a:lumMod val="25000"/>
                  </a:schemeClr>
                </a:solidFill>
              </a:rPr>
              <a:t>Хлороталонил</a:t>
            </a:r>
            <a:r>
              <a:rPr lang="ru-RU" dirty="0" smtClean="0">
                <a:solidFill>
                  <a:schemeClr val="bg1">
                    <a:lumMod val="25000"/>
                  </a:schemeClr>
                </a:solidFill>
              </a:rPr>
              <a:t> </a:t>
            </a:r>
            <a:r>
              <a:rPr lang="ru-RU" dirty="0">
                <a:solidFill>
                  <a:schemeClr val="bg1">
                    <a:lumMod val="25000"/>
                  </a:schemeClr>
                </a:solidFill>
              </a:rPr>
              <a:t>— контактный фунгицид защитного </a:t>
            </a:r>
            <a:r>
              <a:rPr lang="ru-RU" dirty="0" smtClean="0">
                <a:solidFill>
                  <a:schemeClr val="bg1">
                    <a:lumMod val="25000"/>
                  </a:schemeClr>
                </a:solidFill>
              </a:rPr>
              <a:t>действия. При </a:t>
            </a:r>
            <a:r>
              <a:rPr lang="ru-RU" dirty="0">
                <a:solidFill>
                  <a:schemeClr val="bg1">
                    <a:lumMod val="25000"/>
                  </a:schemeClr>
                </a:solidFill>
              </a:rPr>
              <a:t>использовании в фазе начала цветения препарат вызыва­ет </a:t>
            </a:r>
            <a:r>
              <a:rPr lang="ru-RU" dirty="0" err="1">
                <a:solidFill>
                  <a:schemeClr val="bg1">
                    <a:lumMod val="25000"/>
                  </a:schemeClr>
                </a:solidFill>
              </a:rPr>
              <a:t>розеточность</a:t>
            </a:r>
            <a:r>
              <a:rPr lang="ru-RU" dirty="0">
                <a:solidFill>
                  <a:schemeClr val="bg1">
                    <a:lumMod val="25000"/>
                  </a:schemeClr>
                </a:solidFill>
              </a:rPr>
              <a:t> яблонь и винограда. </a:t>
            </a:r>
            <a:r>
              <a:rPr lang="ru-RU" dirty="0" err="1">
                <a:solidFill>
                  <a:schemeClr val="bg1">
                    <a:lumMod val="25000"/>
                  </a:schemeClr>
                </a:solidFill>
              </a:rPr>
              <a:t>Фитотоксичность</a:t>
            </a:r>
            <a:r>
              <a:rPr lang="ru-RU" dirty="0">
                <a:solidFill>
                  <a:schemeClr val="bg1">
                    <a:lumMod val="25000"/>
                  </a:schemeClr>
                </a:solidFill>
              </a:rPr>
              <a:t> усиливается при применении вместе с маслами или концентратами эмульсии.</a:t>
            </a:r>
          </a:p>
          <a:p>
            <a:pPr marL="0" indent="447675">
              <a:buNone/>
            </a:pPr>
            <a:r>
              <a:rPr lang="ru-RU" dirty="0">
                <a:solidFill>
                  <a:schemeClr val="bg1">
                    <a:lumMod val="25000"/>
                  </a:schemeClr>
                </a:solidFill>
              </a:rPr>
              <a:t>В России на основе </a:t>
            </a:r>
            <a:r>
              <a:rPr lang="ru-RU" dirty="0" err="1" smtClean="0">
                <a:solidFill>
                  <a:schemeClr val="bg1">
                    <a:lumMod val="25000"/>
                  </a:schemeClr>
                </a:solidFill>
              </a:rPr>
              <a:t>хлороталонила</a:t>
            </a:r>
            <a:r>
              <a:rPr lang="ru-RU" dirty="0" smtClean="0">
                <a:solidFill>
                  <a:schemeClr val="bg1">
                    <a:lumMod val="25000"/>
                  </a:schemeClr>
                </a:solidFill>
              </a:rPr>
              <a:t> применяется пре­парат </a:t>
            </a:r>
            <a:r>
              <a:rPr lang="ru-RU" b="1" dirty="0">
                <a:solidFill>
                  <a:schemeClr val="bg1">
                    <a:lumMod val="25000"/>
                  </a:schemeClr>
                </a:solidFill>
              </a:rPr>
              <a:t>браво, С К (250 г/л</a:t>
            </a:r>
            <a:r>
              <a:rPr lang="ru-RU" b="1" dirty="0" smtClean="0">
                <a:solidFill>
                  <a:schemeClr val="bg1">
                    <a:lumMod val="25000"/>
                  </a:schemeClr>
                </a:solidFill>
              </a:rPr>
              <a:t>)</a:t>
            </a:r>
            <a:r>
              <a:rPr lang="ru-RU" dirty="0" smtClean="0">
                <a:solidFill>
                  <a:schemeClr val="bg1">
                    <a:lumMod val="25000"/>
                  </a:schemeClr>
                </a:solidFill>
              </a:rPr>
              <a:t>.</a:t>
            </a:r>
            <a:endParaRPr lang="ru-RU" dirty="0">
              <a:solidFill>
                <a:schemeClr val="bg1">
                  <a:lumMod val="2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648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-27384"/>
            <a:ext cx="9001000" cy="144016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tx2">
                    <a:lumMod val="25000"/>
                  </a:schemeClr>
                </a:solidFill>
              </a:rPr>
              <a:t>4.2. Контактные фунгициды искореняющего действия</a:t>
            </a:r>
            <a:r>
              <a:rPr lang="ru-RU" sz="2800" dirty="0">
                <a:solidFill>
                  <a:schemeClr val="tx2">
                    <a:lumMod val="25000"/>
                  </a:schemeClr>
                </a:solidFill>
              </a:rPr>
              <a:t/>
            </a:r>
            <a:br>
              <a:rPr lang="ru-RU" sz="2800" dirty="0">
                <a:solidFill>
                  <a:schemeClr val="tx2">
                    <a:lumMod val="25000"/>
                  </a:schemeClr>
                </a:solidFill>
              </a:rPr>
            </a:br>
            <a:r>
              <a:rPr lang="ru-RU" sz="2800" dirty="0" smtClean="0">
                <a:solidFill>
                  <a:schemeClr val="tx2">
                    <a:lumMod val="2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2">
                    <a:lumMod val="25000"/>
                  </a:schemeClr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Неорганические соединения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5112568"/>
          </a:xfrm>
        </p:spPr>
        <p:txBody>
          <a:bodyPr>
            <a:normAutofit fontScale="70000" lnSpcReduction="20000"/>
          </a:bodyPr>
          <a:lstStyle/>
          <a:p>
            <a:pPr marL="0" indent="361950">
              <a:buNone/>
            </a:pPr>
            <a:r>
              <a:rPr lang="ru-RU" b="1" dirty="0"/>
              <a:t>Сера элементарная. </a:t>
            </a:r>
            <a:r>
              <a:rPr lang="ru-RU" dirty="0"/>
              <a:t>Препараты на основе серы используются в ка­честве фунгицидов и акарицидов в течение тысячелетия, однако меха­низм их воздействия на патогены до сих пор точно не выяснен.</a:t>
            </a:r>
          </a:p>
          <a:p>
            <a:pPr marL="0" indent="361950">
              <a:buNone/>
            </a:pP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Основной объект воздействия серы — возбудители настоящей муч­нистой росы. Кроме того, она подавляет развитие клешей. Про­должительность защитного эффекта не превышает 14 дней.</a:t>
            </a:r>
          </a:p>
          <a:p>
            <a:pPr marL="0" indent="361950">
              <a:buNone/>
            </a:pPr>
            <a:r>
              <a:rPr lang="ru-RU" dirty="0"/>
              <a:t>Эффективность серы в значительной степени зависит от темпера­туры воздуха. Оптимальное действие серы на патогены отмечается при температуре 28 - 32 °С. При температуре ниже 20 °С препараты мало­эффективны, а при 35 °С и выше повреждают растения. </a:t>
            </a:r>
            <a:r>
              <a:rPr lang="ru-RU" dirty="0" smtClean="0"/>
              <a:t>Из-за </a:t>
            </a:r>
            <a:r>
              <a:rPr lang="ru-RU" dirty="0"/>
              <a:t>опасности ожогов растений не рекомендуется применять серу в усло­виях засухи и в смеси с масляными препаратами.</a:t>
            </a:r>
          </a:p>
          <a:p>
            <a:pPr marL="0" indent="361950">
              <a:buNone/>
            </a:pP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Препараты серы относятся к малоопасным для человека вещест­вам, но могут в виде пыли вызывать раздражение слизистых оболочек дыхательных путей, глаз и кожи. Они также </a:t>
            </a:r>
            <a:r>
              <a:rPr lang="ru-RU" dirty="0" err="1">
                <a:solidFill>
                  <a:schemeClr val="tx2">
                    <a:lumMod val="25000"/>
                  </a:schemeClr>
                </a:solidFill>
              </a:rPr>
              <a:t>малоопасны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 для полезных организмов и не загрязняют объекты окружающей среды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856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27384"/>
            <a:ext cx="8856984" cy="1152128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bg1">
                    <a:lumMod val="25000"/>
                  </a:schemeClr>
                </a:solidFill>
              </a:rPr>
              <a:t>4.3. Контактные фунгициды лечащего действия</a:t>
            </a:r>
            <a:r>
              <a:rPr lang="ru-RU" sz="3200" dirty="0">
                <a:solidFill>
                  <a:schemeClr val="bg1">
                    <a:lumMod val="25000"/>
                  </a:schemeClr>
                </a:solidFill>
              </a:rPr>
              <a:t/>
            </a:r>
            <a:br>
              <a:rPr lang="ru-RU" sz="3200" dirty="0">
                <a:solidFill>
                  <a:schemeClr val="bg1">
                    <a:lumMod val="25000"/>
                  </a:schemeClr>
                </a:solidFill>
              </a:rPr>
            </a:br>
            <a:r>
              <a:rPr lang="ru-RU" sz="2400" b="1" dirty="0" err="1" smtClean="0"/>
              <a:t>Стробилурины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8856984" cy="5472608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err="1" smtClean="0"/>
              <a:t>Стробилурины</a:t>
            </a:r>
            <a:r>
              <a:rPr lang="ru-RU" dirty="0" smtClean="0"/>
              <a:t> </a:t>
            </a:r>
            <a:r>
              <a:rPr lang="ru-RU" dirty="0"/>
              <a:t>— контактные фунгициды с лечащим действием и частичным системным эффектом (передвигаются в пределах ли­ста). </a:t>
            </a:r>
            <a:r>
              <a:rPr lang="ru-RU" dirty="0" err="1"/>
              <a:t>Стробилурины</a:t>
            </a:r>
            <a:r>
              <a:rPr lang="ru-RU" dirty="0"/>
              <a:t> не токсичны для пчел</a:t>
            </a:r>
            <a:r>
              <a:rPr lang="ru-RU" dirty="0" smtClean="0"/>
              <a:t>. </a:t>
            </a:r>
            <a:r>
              <a:rPr lang="ru-RU" dirty="0" err="1"/>
              <a:t>Малотоксичны</a:t>
            </a:r>
            <a:r>
              <a:rPr lang="ru-RU" dirty="0"/>
              <a:t> для птиц, дождевых червей, полезных насекомых, хищных </a:t>
            </a:r>
            <a:r>
              <a:rPr lang="ru-RU" dirty="0" smtClean="0"/>
              <a:t>клещей</a:t>
            </a:r>
            <a:r>
              <a:rPr lang="ru-RU" dirty="0"/>
              <a:t>.</a:t>
            </a:r>
          </a:p>
          <a:p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</a:rPr>
              <a:t>Малоопасны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 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по оральной и накожной токсичности и умеренно опасны по ингаляционной токсичности. Они не обладают отрицательными хроническими эффектами, отличаются низкой способностью к </a:t>
            </a:r>
            <a:r>
              <a:rPr lang="ru-RU" dirty="0" err="1">
                <a:solidFill>
                  <a:schemeClr val="tx2">
                    <a:lumMod val="25000"/>
                  </a:schemeClr>
                </a:solidFill>
              </a:rPr>
              <a:t>биокумуляции</a:t>
            </a:r>
            <a:r>
              <a:rPr lang="ru-RU" dirty="0">
                <a:solidFill>
                  <a:schemeClr val="tx2">
                    <a:lumMod val="25000"/>
                  </a:schemeClr>
                </a:solidFill>
              </a:rPr>
              <a:t>, не раздражают слизистые оболочки глаз и кожу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25000"/>
                </a:schemeClr>
              </a:solidFill>
            </a:endParaRPr>
          </a:p>
          <a:p>
            <a:r>
              <a:rPr lang="ru-RU" dirty="0" smtClean="0"/>
              <a:t>При </a:t>
            </a:r>
            <a:r>
              <a:rPr lang="ru-RU" dirty="0"/>
              <a:t>попадании в воду </a:t>
            </a:r>
            <a:r>
              <a:rPr lang="ru-RU" dirty="0" err="1"/>
              <a:t>стробилурины</a:t>
            </a:r>
            <a:r>
              <a:rPr lang="ru-RU" dirty="0"/>
              <a:t> быстро разрушаются.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8107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Голубенький">
      <a:dk1>
        <a:srgbClr val="0000CC"/>
      </a:dk1>
      <a:lt1>
        <a:srgbClr val="D5E9F0"/>
      </a:lt1>
      <a:dk2>
        <a:srgbClr val="D5E9F0"/>
      </a:dk2>
      <a:lt2>
        <a:srgbClr val="D5E9F0"/>
      </a:lt2>
      <a:accent1>
        <a:srgbClr val="3D8DA9"/>
      </a:accent1>
      <a:accent2>
        <a:srgbClr val="3D8DA9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1731</Words>
  <Application>Microsoft Office PowerPoint</Application>
  <PresentationFormat>Экран (4:3)</PresentationFormat>
  <Paragraphs>104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ЛЕКЦИЯ 7 СРЕДСТВА ЗАЩИТЫ РАСТЕНИЙ ОТ БОЛЕЗНЕЙ</vt:lpstr>
      <vt:lpstr>1. ФУНГИЦИДЫ ДЛЯ ОБРАБОТКИ РАСТЕНИЙ В ПЕРИОД ВЕГЕТАЦИИ</vt:lpstr>
      <vt:lpstr>4.1. Контактные фунгициды защитного действия</vt:lpstr>
      <vt:lpstr>Презентация PowerPoint</vt:lpstr>
      <vt:lpstr>Неорганические соединения меди</vt:lpstr>
      <vt:lpstr>Фенилпирролы</vt:lpstr>
      <vt:lpstr>Презентация PowerPoint</vt:lpstr>
      <vt:lpstr>4.2. Контактные фунгициды искореняющего действия  Неорганические соединения</vt:lpstr>
      <vt:lpstr>4.3. Контактные фунгициды лечащего действия Стробилурины</vt:lpstr>
      <vt:lpstr>Фунгициды стробилуринового типа по механизму действия. Оксизолидиндионы</vt:lpstr>
      <vt:lpstr>СИСТЕМНЫЕ ФУНГИЦИДЫ</vt:lpstr>
      <vt:lpstr>Презентация PowerPoint</vt:lpstr>
      <vt:lpstr>Бензимидазолы</vt:lpstr>
      <vt:lpstr>Ингибиторы синтеза стеринов</vt:lpstr>
      <vt:lpstr>Презентация PowerPoint</vt:lpstr>
      <vt:lpstr>Ингибиторы нескольких реакций процесса синтеза стеринов (MSI). Морфолины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7 СРЕДСТВА ЗАЩИТЫ РАСТЕНИЙ ОТ БОЛЕЗНЕЙ</dc:title>
  <cp:lastModifiedBy>Люба</cp:lastModifiedBy>
  <cp:revision>20</cp:revision>
  <dcterms:modified xsi:type="dcterms:W3CDTF">2020-10-15T16:53:33Z</dcterms:modified>
</cp:coreProperties>
</file>